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C8E"/>
    <a:srgbClr val="D6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99" d="100"/>
          <a:sy n="99" d="100"/>
        </p:scale>
        <p:origin x="13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0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64C6F-6594-40CC-8BC1-1C35E8785AC2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97D7E-482C-45F1-9497-23880D33F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045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71AB9-94E8-4F7B-82AF-FAF7DB22CED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BCFE4-2327-4F79-93E5-F58563DA7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297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8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F95-BC7C-423F-9368-BEBB2673A97A}" type="datetime1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5D7C-C5FA-4CEA-96B3-E452FD2E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9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1149-6810-4F6B-90C7-67A06F5E73B3}" type="datetime1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5D7C-C5FA-4CEA-96B3-E452FD2E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5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3BA9-9C7C-4D7F-BE53-8D49EDD2702C}" type="datetime1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5D7C-C5FA-4CEA-96B3-E452FD2E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7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B8CD-0D74-4B43-9CC9-AD855A68C70C}" type="datetime1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5D7C-C5FA-4CEA-96B3-E452FD2E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9978-082C-4875-B287-8111BB3A301F}" type="datetime1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5D7C-C5FA-4CEA-96B3-E452FD2E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6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080-8FC2-43CD-8C8B-864F3C9320CA}" type="datetime1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5D7C-C5FA-4CEA-96B3-E452FD2E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3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71F6-9D36-4F75-8F63-F27B47BFCE81}" type="datetime1">
              <a:rPr lang="ru-RU" smtClean="0"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5D7C-C5FA-4CEA-96B3-E452FD2E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2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C09-4C75-4622-9682-BE90D39FBBED}" type="datetime1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5D7C-C5FA-4CEA-96B3-E452FD2E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9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A3AB-29C3-4A59-9033-6ED4D78F9871}" type="datetime1">
              <a:rPr lang="ru-RU" smtClean="0"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5D7C-C5FA-4CEA-96B3-E452FD2E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2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1520-80D5-4AB2-835F-6BB123F9F5B7}" type="datetime1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5D7C-C5FA-4CEA-96B3-E452FD2E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9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D7F1-B7B8-4148-A523-7D16125751BB}" type="datetime1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5D7C-C5FA-4CEA-96B3-E452FD2E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6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7D4E-0F65-4CA9-9523-9D44E305C71C}" type="datetime1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5D7C-C5FA-4CEA-96B3-E452FD2E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5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@uaexchange.or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uaexchange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iryna@uaexchange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rainian.ukraine.usembassy.gov/uk/nonimmigrant-visas/visa-types3/exchange-visitors.html" TargetMode="External"/><Relationship Id="rId2" Type="http://schemas.openxmlformats.org/officeDocument/2006/relationships/hyperlink" Target="http://j1visa.state.gov/participants/how-to-apply/sponsor-search/?program=Summer%20Work%20Trave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78711"/>
            <a:ext cx="9144000" cy="1734533"/>
          </a:xfrm>
        </p:spPr>
        <p:txBody>
          <a:bodyPr>
            <a:noAutofit/>
          </a:bodyPr>
          <a:lstStyle/>
          <a:p>
            <a:r>
              <a:rPr lang="en-US" sz="6600" dirty="0" smtClean="0"/>
              <a:t>Summer </a:t>
            </a:r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en-US" sz="6600" dirty="0" smtClean="0"/>
              <a:t>Work&amp;Travel USA</a:t>
            </a:r>
            <a:r>
              <a:rPr lang="uk-UA" sz="6600" dirty="0" smtClean="0"/>
              <a:t> 2016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Программа культурного обмена для студентов дневных отделений вузов Украины на время летних каникул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-3719"/>
            <a:ext cx="12189960" cy="59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6074662"/>
            <a:ext cx="12189960" cy="78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24" y="321720"/>
            <a:ext cx="3243079" cy="13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-3719"/>
            <a:ext cx="12189960" cy="59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6074662"/>
            <a:ext cx="12189960" cy="78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24" y="321720"/>
            <a:ext cx="3243079" cy="13319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8476" t="9734" r="19619"/>
          <a:stretch/>
        </p:blipFill>
        <p:spPr>
          <a:xfrm>
            <a:off x="6763656" y="1979138"/>
            <a:ext cx="5063795" cy="396874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0222593" y="3759200"/>
            <a:ext cx="1340757" cy="488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3333" t="10088" r="24190"/>
          <a:stretch/>
        </p:blipFill>
        <p:spPr>
          <a:xfrm>
            <a:off x="406400" y="720053"/>
            <a:ext cx="5500913" cy="506600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220935" y="3719037"/>
            <a:ext cx="1370240" cy="3481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81500" y="5643467"/>
            <a:ext cx="1049110" cy="1905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верх стрелка 10"/>
          <p:cNvSpPr/>
          <p:nvPr/>
        </p:nvSpPr>
        <p:spPr>
          <a:xfrm rot="5594867">
            <a:off x="4853418" y="4521377"/>
            <a:ext cx="2105687" cy="643117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380" y="593279"/>
            <a:ext cx="11035280" cy="5481383"/>
          </a:xfrm>
        </p:spPr>
        <p:txBody>
          <a:bodyPr>
            <a:normAutofit/>
          </a:bodyPr>
          <a:lstStyle/>
          <a:p>
            <a:pPr algn="l"/>
            <a:endParaRPr lang="ru-RU" b="1" u="sng" dirty="0" smtClean="0"/>
          </a:p>
          <a:p>
            <a:pPr algn="l"/>
            <a:r>
              <a:rPr lang="ru-RU" b="1" u="sng" dirty="0" smtClean="0"/>
              <a:t>Наши контакты:</a:t>
            </a:r>
            <a:endParaRPr lang="ru-RU" dirty="0" smtClean="0"/>
          </a:p>
          <a:p>
            <a:endParaRPr lang="ru-RU" dirty="0" smtClean="0"/>
          </a:p>
          <a:p>
            <a:pPr algn="l"/>
            <a:r>
              <a:rPr lang="ru-RU" sz="3600" dirty="0" smtClean="0"/>
              <a:t>Адрес нашего офиса:</a:t>
            </a:r>
            <a:endParaRPr lang="ru-RU" sz="3600" dirty="0"/>
          </a:p>
          <a:p>
            <a:r>
              <a:rPr lang="ru-RU" dirty="0" smtClean="0"/>
              <a:t> </a:t>
            </a:r>
            <a:r>
              <a:rPr lang="ru-RU" sz="3200" dirty="0" smtClean="0"/>
              <a:t>Киев, ул. Мазепы, 16, офис №7 (ст.</a:t>
            </a:r>
            <a:r>
              <a:rPr lang="en-US" sz="3200" dirty="0" smtClean="0"/>
              <a:t> </a:t>
            </a:r>
            <a:r>
              <a:rPr lang="ru-RU" sz="3200" dirty="0" smtClean="0"/>
              <a:t>м. Арсенальная)</a:t>
            </a:r>
          </a:p>
          <a:p>
            <a:r>
              <a:rPr lang="en-US" sz="3200" dirty="0" smtClean="0"/>
              <a:t> </a:t>
            </a:r>
            <a:r>
              <a:rPr lang="en-US" sz="3200" dirty="0" smtClean="0">
                <a:hlinkClick r:id="rId2"/>
              </a:rPr>
              <a:t>www.uaexchange.org</a:t>
            </a:r>
            <a:endParaRPr lang="ru-RU" sz="3200" dirty="0" smtClean="0"/>
          </a:p>
          <a:p>
            <a:r>
              <a:rPr lang="en-US" sz="3200" u="sng" dirty="0" smtClean="0">
                <a:hlinkClick r:id="rId3"/>
              </a:rPr>
              <a:t> </a:t>
            </a:r>
            <a:r>
              <a:rPr lang="en-US" sz="3200" dirty="0" smtClean="0">
                <a:hlinkClick r:id="rId3"/>
              </a:rPr>
              <a:t>denis@uaexchange.org</a:t>
            </a:r>
            <a:r>
              <a:rPr lang="en-US" sz="3200" dirty="0" smtClean="0"/>
              <a:t>, </a:t>
            </a:r>
            <a:r>
              <a:rPr lang="en-US" sz="3200" dirty="0" smtClean="0">
                <a:hlinkClick r:id="rId4"/>
              </a:rPr>
              <a:t>iryna@uaexchange.org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en-US" sz="3200" dirty="0" smtClean="0"/>
              <a:t>044-270-5060, 050-018-2761, 063-762-0878, 098-900-2290</a:t>
            </a:r>
            <a:endParaRPr lang="ru-RU" sz="3200" dirty="0" smtClean="0"/>
          </a:p>
          <a:p>
            <a:r>
              <a:rPr lang="ru-RU" sz="3200" dirty="0" smtClean="0"/>
              <a:t>044-482-3233, 044-484-4524.</a:t>
            </a:r>
          </a:p>
          <a:p>
            <a:r>
              <a:rPr lang="ru-RU" sz="2600" dirty="0" smtClean="0"/>
              <a:t>Юридический адрес: 01062, Ки</a:t>
            </a:r>
            <a:r>
              <a:rPr lang="uk-UA" sz="2600" dirty="0" smtClean="0"/>
              <a:t>ев, ул. Пимоненко 4, оф. 48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-3719"/>
            <a:ext cx="12189960" cy="59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6074662"/>
            <a:ext cx="12189960" cy="78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24" y="321720"/>
            <a:ext cx="3243079" cy="13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980" y="800797"/>
            <a:ext cx="11035280" cy="548138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u="sng" dirty="0" smtClean="0"/>
              <a:t>BONUS - </a:t>
            </a:r>
            <a:r>
              <a:rPr lang="ru-RU" b="1" u="sng" dirty="0" smtClean="0"/>
              <a:t>Специально для студентов 4-5 курсов:</a:t>
            </a:r>
          </a:p>
          <a:p>
            <a:pPr algn="l"/>
            <a:r>
              <a:rPr lang="ru-RU" altLang="ru-RU" sz="3600" u="sng" dirty="0" smtClean="0">
                <a:solidFill>
                  <a:srgbClr val="0D1C8E"/>
                </a:solidFill>
              </a:rPr>
              <a:t>Программа </a:t>
            </a:r>
            <a:r>
              <a:rPr lang="en-US" altLang="ru-RU" sz="3600" u="sng" dirty="0" smtClean="0">
                <a:solidFill>
                  <a:srgbClr val="0D1C8E"/>
                </a:solidFill>
              </a:rPr>
              <a:t> </a:t>
            </a:r>
            <a:r>
              <a:rPr lang="ru-RU" altLang="ru-RU" sz="3600" u="sng" dirty="0" smtClean="0">
                <a:solidFill>
                  <a:srgbClr val="0D1C8E"/>
                </a:solidFill>
              </a:rPr>
              <a:t>Internship </a:t>
            </a:r>
            <a:r>
              <a:rPr lang="en-US" altLang="ru-RU" sz="3600" u="sng" dirty="0" smtClean="0">
                <a:solidFill>
                  <a:srgbClr val="0D1C8E"/>
                </a:solidFill>
              </a:rPr>
              <a:t>&amp;</a:t>
            </a:r>
            <a:r>
              <a:rPr lang="ru-RU" altLang="ru-RU" sz="3600" u="sng" dirty="0" smtClean="0">
                <a:solidFill>
                  <a:srgbClr val="0D1C8E"/>
                </a:solidFill>
              </a:rPr>
              <a:t> Career Training</a:t>
            </a:r>
            <a:r>
              <a:rPr lang="en-US" altLang="ru-RU" sz="3600" u="sng" dirty="0" smtClean="0">
                <a:solidFill>
                  <a:srgbClr val="0D1C8E"/>
                </a:solidFill>
              </a:rPr>
              <a:t> USA</a:t>
            </a:r>
            <a:endParaRPr lang="ru-RU" altLang="ru-RU" sz="3600" u="sng" dirty="0" smtClean="0">
              <a:solidFill>
                <a:srgbClr val="0D1C8E"/>
              </a:solidFill>
            </a:endParaRPr>
          </a:p>
          <a:p>
            <a:endParaRPr lang="en-US" altLang="ru-RU" sz="3600" u="sng" dirty="0" smtClean="0">
              <a:solidFill>
                <a:srgbClr val="FF3300"/>
              </a:solidFill>
            </a:endParaRPr>
          </a:p>
          <a:p>
            <a:pPr algn="just"/>
            <a:r>
              <a:rPr lang="ru-RU" altLang="ru-RU" dirty="0">
                <a:solidFill>
                  <a:srgbClr val="0D1C8E"/>
                </a:solidFill>
              </a:rPr>
              <a:t>Стажировка по программе Internship </a:t>
            </a:r>
            <a:r>
              <a:rPr lang="ru-RU" altLang="ru-RU" dirty="0"/>
              <a:t>рассчитана на студентов</a:t>
            </a:r>
            <a:r>
              <a:rPr lang="en-US" altLang="ru-RU" dirty="0"/>
              <a:t> </a:t>
            </a:r>
            <a:r>
              <a:rPr lang="ru-RU" altLang="ru-RU" dirty="0"/>
              <a:t>любого курса </a:t>
            </a:r>
            <a:r>
              <a:rPr lang="ru-RU" altLang="ru-RU" dirty="0" smtClean="0"/>
              <a:t>вуза </a:t>
            </a:r>
            <a:r>
              <a:rPr lang="ru-RU" altLang="ru-RU" dirty="0"/>
              <a:t>или после окончания </a:t>
            </a:r>
            <a:r>
              <a:rPr lang="ru-RU" altLang="ru-RU" dirty="0" smtClean="0"/>
              <a:t>вуза </a:t>
            </a:r>
            <a:r>
              <a:rPr lang="ru-RU" altLang="ru-RU" dirty="0"/>
              <a:t>не более 12 месяцев назад. Длительность стажировки от 6 до 12 месяцев</a:t>
            </a:r>
            <a:r>
              <a:rPr lang="ru-RU" altLang="ru-RU" dirty="0">
                <a:solidFill>
                  <a:schemeClr val="accent2"/>
                </a:solidFill>
              </a:rPr>
              <a:t>.</a:t>
            </a:r>
          </a:p>
          <a:p>
            <a:pPr algn="l"/>
            <a:endParaRPr lang="ru-RU" altLang="ru-RU" dirty="0"/>
          </a:p>
          <a:p>
            <a:pPr algn="just"/>
            <a:r>
              <a:rPr lang="ru-RU" altLang="ru-RU" dirty="0">
                <a:solidFill>
                  <a:srgbClr val="0D1C8E"/>
                </a:solidFill>
              </a:rPr>
              <a:t>Стажировка по программе Career Training </a:t>
            </a:r>
            <a:r>
              <a:rPr lang="ru-RU" altLang="ru-RU" dirty="0"/>
              <a:t>– у кандидата должно быть 5 лет совокупного опыта работы по специальности без диплома или от 1 до 5 лет совокупного опыта работы по специальности при наличии диплома. Длительность такой стажировки от 6 до 18 месяцев</a:t>
            </a:r>
            <a:r>
              <a:rPr lang="ru-RU" altLang="ru-RU" dirty="0">
                <a:solidFill>
                  <a:schemeClr val="accent2"/>
                </a:solidFill>
              </a:rPr>
              <a:t>.</a:t>
            </a:r>
          </a:p>
          <a:p>
            <a:endParaRPr lang="ru-RU" altLang="ru-RU" dirty="0"/>
          </a:p>
          <a:p>
            <a:r>
              <a:rPr lang="ru-RU" altLang="ru-RU" dirty="0"/>
              <a:t>Общие требования к претенденту:</a:t>
            </a:r>
          </a:p>
          <a:p>
            <a:r>
              <a:rPr lang="ru-RU" altLang="ru-RU" dirty="0">
                <a:solidFill>
                  <a:srgbClr val="D62100"/>
                </a:solidFill>
              </a:rPr>
              <a:t>возраст от 20 до 35 лет; </a:t>
            </a:r>
          </a:p>
          <a:p>
            <a:r>
              <a:rPr lang="ru-RU" altLang="ru-RU" dirty="0">
                <a:solidFill>
                  <a:srgbClr val="D62100"/>
                </a:solidFill>
              </a:rPr>
              <a:t>уровень владения английским - не ниже </a:t>
            </a:r>
            <a:r>
              <a:rPr lang="en-US" altLang="ru-RU" dirty="0">
                <a:solidFill>
                  <a:srgbClr val="D62100"/>
                </a:solidFill>
              </a:rPr>
              <a:t>Upper-</a:t>
            </a:r>
            <a:r>
              <a:rPr lang="ru-RU" altLang="ru-RU" dirty="0" err="1">
                <a:solidFill>
                  <a:srgbClr val="D62100"/>
                </a:solidFill>
              </a:rPr>
              <a:t>Intermediate</a:t>
            </a:r>
            <a:r>
              <a:rPr lang="ru-RU" altLang="ru-RU" dirty="0">
                <a:solidFill>
                  <a:srgbClr val="D62100"/>
                </a:solidFill>
              </a:rPr>
              <a:t>. </a:t>
            </a:r>
            <a:endParaRPr lang="ru-RU" altLang="ru-RU" i="1" dirty="0">
              <a:solidFill>
                <a:srgbClr val="D621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-3719"/>
            <a:ext cx="12189960" cy="59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6074662"/>
            <a:ext cx="12189960" cy="78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24" y="321720"/>
            <a:ext cx="3243079" cy="13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920" y="800100"/>
            <a:ext cx="10908280" cy="5274561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ru-RU" altLang="ru-RU" dirty="0" smtClean="0"/>
              <a:t>Программа Work &amp; </a:t>
            </a:r>
            <a:r>
              <a:rPr lang="ru-RU" altLang="ru-RU" dirty="0" err="1" smtClean="0"/>
              <a:t>Travel</a:t>
            </a:r>
            <a:r>
              <a:rPr lang="ru-RU" altLang="ru-RU" dirty="0" smtClean="0"/>
              <a:t> является частью программ </a:t>
            </a:r>
          </a:p>
          <a:p>
            <a:pPr algn="l">
              <a:spcBef>
                <a:spcPct val="0"/>
              </a:spcBef>
            </a:pPr>
            <a:r>
              <a:rPr lang="ru-RU" altLang="ru-RU" dirty="0" smtClean="0"/>
              <a:t>культурного обмена – Exchange </a:t>
            </a:r>
            <a:r>
              <a:rPr lang="ru-RU" altLang="ru-RU" dirty="0" err="1" smtClean="0"/>
              <a:t>Visitor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Program</a:t>
            </a:r>
            <a:r>
              <a:rPr lang="en-US" altLang="ru-RU" dirty="0"/>
              <a:t>s</a:t>
            </a:r>
            <a:r>
              <a:rPr lang="ru-RU" altLang="ru-RU" dirty="0" smtClean="0"/>
              <a:t>, </a:t>
            </a:r>
          </a:p>
          <a:p>
            <a:pPr algn="l">
              <a:spcBef>
                <a:spcPct val="0"/>
              </a:spcBef>
            </a:pPr>
            <a:r>
              <a:rPr lang="ru-RU" altLang="ru-RU" dirty="0" smtClean="0"/>
              <a:t>разработанных Госдепартаментом США. Программа </a:t>
            </a:r>
          </a:p>
          <a:p>
            <a:pPr algn="l">
              <a:spcBef>
                <a:spcPct val="0"/>
              </a:spcBef>
            </a:pPr>
            <a:r>
              <a:rPr lang="ru-RU" altLang="ru-RU" dirty="0" smtClean="0"/>
              <a:t>существует с 1957 года, и за это время приобрела заслуженную популярность среди студентов всего мира.</a:t>
            </a:r>
            <a:endParaRPr lang="en-US" altLang="ru-RU" dirty="0"/>
          </a:p>
          <a:p>
            <a:pPr algn="just">
              <a:spcBef>
                <a:spcPct val="0"/>
              </a:spcBef>
            </a:pPr>
            <a:endParaRPr lang="en-US" altLang="ru-RU" dirty="0"/>
          </a:p>
          <a:p>
            <a:pPr algn="just">
              <a:spcBef>
                <a:spcPct val="0"/>
              </a:spcBef>
            </a:pPr>
            <a:r>
              <a:rPr lang="ru-RU" altLang="ru-RU" sz="2200" dirty="0">
                <a:solidFill>
                  <a:schemeClr val="accent2"/>
                </a:solidFill>
              </a:rPr>
              <a:t>Программа </a:t>
            </a:r>
            <a:r>
              <a:rPr lang="ru-RU" altLang="ru-RU" sz="2200" dirty="0" smtClean="0">
                <a:solidFill>
                  <a:schemeClr val="accent2"/>
                </a:solidFill>
              </a:rPr>
              <a:t>Work </a:t>
            </a:r>
            <a:r>
              <a:rPr lang="ru-RU" altLang="ru-RU" sz="2200" dirty="0" err="1">
                <a:solidFill>
                  <a:schemeClr val="accent2"/>
                </a:solidFill>
              </a:rPr>
              <a:t>and</a:t>
            </a:r>
            <a:r>
              <a:rPr lang="ru-RU" altLang="ru-RU" sz="2200" dirty="0">
                <a:solidFill>
                  <a:schemeClr val="accent2"/>
                </a:solidFill>
              </a:rPr>
              <a:t> </a:t>
            </a:r>
            <a:r>
              <a:rPr lang="ru-RU" altLang="ru-RU" sz="2200" dirty="0" err="1">
                <a:solidFill>
                  <a:schemeClr val="accent2"/>
                </a:solidFill>
              </a:rPr>
              <a:t>Travel</a:t>
            </a:r>
            <a:r>
              <a:rPr lang="ru-RU" altLang="ru-RU" sz="2200" dirty="0">
                <a:solidFill>
                  <a:schemeClr val="accent2"/>
                </a:solidFill>
              </a:rPr>
              <a:t> USA – это самый простой способ для того чтобы: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100" dirty="0"/>
              <a:t>Побывать в одной из самых развитых стран мира - США. 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100" dirty="0"/>
              <a:t>Значительно улучшить уровень знания английского. 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100" dirty="0"/>
              <a:t>Приобрести опыт работы в иностранной компании, а также навыки международного общения, умения работать в команде и познакомиться с организацией американского бизнеса. 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100" dirty="0"/>
              <a:t>Расширить кругозор и развить коммуникативные способности.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100" dirty="0"/>
              <a:t>Получить массу позитивных эмоций и новых впечатлений. 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100" dirty="0"/>
              <a:t>Приобрести опыт самостоятельной жизни за границей, который запомниться на всю жизнь. </a:t>
            </a:r>
          </a:p>
          <a:p>
            <a:pPr algn="just">
              <a:spcBef>
                <a:spcPct val="0"/>
              </a:spcBef>
            </a:pPr>
            <a:endParaRPr lang="ru-RU" altLang="ru-RU" dirty="0"/>
          </a:p>
          <a:p>
            <a:endParaRPr lang="en-US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-3719"/>
            <a:ext cx="12189960" cy="59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6074662"/>
            <a:ext cx="12189960" cy="78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24" y="321720"/>
            <a:ext cx="3243079" cy="13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-3719"/>
            <a:ext cx="12189960" cy="59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6074662"/>
            <a:ext cx="12189960" cy="78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24" y="321720"/>
            <a:ext cx="3243079" cy="1331979"/>
          </a:xfrm>
          <a:prstGeom prst="rect">
            <a:avLst/>
          </a:prstGeom>
        </p:spPr>
      </p:pic>
      <p:pic>
        <p:nvPicPr>
          <p:cNvPr id="13" name="j01784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1979138"/>
            <a:ext cx="4938203" cy="378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j03210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9" y="721838"/>
            <a:ext cx="7116003" cy="503959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407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620" y="593279"/>
            <a:ext cx="11035280" cy="5155944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algn="just">
              <a:lnSpc>
                <a:spcPct val="80000"/>
              </a:lnSpc>
            </a:pPr>
            <a:r>
              <a:rPr lang="ru-RU" altLang="ru-RU" dirty="0"/>
              <a:t>Благодаря участию в программе студенты получают право находиться </a:t>
            </a:r>
            <a:endParaRPr lang="en-US" altLang="ru-RU" dirty="0" smtClean="0"/>
          </a:p>
          <a:p>
            <a:pPr algn="just">
              <a:lnSpc>
                <a:spcPct val="80000"/>
              </a:lnSpc>
            </a:pPr>
            <a:r>
              <a:rPr lang="ru-RU" altLang="ru-RU" dirty="0" smtClean="0"/>
              <a:t>на территории</a:t>
            </a:r>
            <a:r>
              <a:rPr lang="en-US" altLang="ru-RU" dirty="0" smtClean="0"/>
              <a:t> </a:t>
            </a:r>
            <a:r>
              <a:rPr lang="ru-RU" altLang="ru-RU" dirty="0" smtClean="0"/>
              <a:t>соединенных </a:t>
            </a:r>
            <a:r>
              <a:rPr lang="ru-RU" altLang="ru-RU" dirty="0"/>
              <a:t>Штатов </a:t>
            </a:r>
            <a:r>
              <a:rPr lang="ru-RU" altLang="ru-RU" u="sng" dirty="0">
                <a:solidFill>
                  <a:srgbClr val="0D1C8E"/>
                </a:solidFill>
              </a:rPr>
              <a:t>от 2 до 4 месяцев до начала учебного </a:t>
            </a:r>
            <a:endParaRPr lang="en-US" altLang="ru-RU" u="sng" dirty="0" smtClean="0">
              <a:solidFill>
                <a:srgbClr val="0D1C8E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altLang="ru-RU" u="sng" dirty="0" smtClean="0">
                <a:solidFill>
                  <a:srgbClr val="0D1C8E"/>
                </a:solidFill>
              </a:rPr>
              <a:t>года</a:t>
            </a:r>
            <a:r>
              <a:rPr lang="ru-RU" altLang="ru-RU" dirty="0">
                <a:solidFill>
                  <a:srgbClr val="0D1C8E"/>
                </a:solidFill>
              </a:rPr>
              <a:t>. </a:t>
            </a:r>
            <a:r>
              <a:rPr lang="ru-RU" altLang="ru-RU" dirty="0" smtClean="0"/>
              <a:t>На </a:t>
            </a:r>
            <a:r>
              <a:rPr lang="ru-RU" altLang="ru-RU" dirty="0"/>
              <a:t>протяжении </a:t>
            </a:r>
            <a:r>
              <a:rPr lang="ru-RU" altLang="ru-RU" dirty="0" smtClean="0"/>
              <a:t>летних</a:t>
            </a:r>
            <a:r>
              <a:rPr lang="en-US" altLang="ru-RU" dirty="0" smtClean="0"/>
              <a:t> </a:t>
            </a:r>
            <a:r>
              <a:rPr lang="ru-RU" altLang="ru-RU" dirty="0" smtClean="0"/>
              <a:t>каникул </a:t>
            </a:r>
            <a:r>
              <a:rPr lang="ru-RU" altLang="ru-RU" dirty="0"/>
              <a:t>они могут работать на предприятиях </a:t>
            </a:r>
            <a:endParaRPr lang="en-US" altLang="ru-RU" dirty="0" smtClean="0"/>
          </a:p>
          <a:p>
            <a:pPr algn="just">
              <a:lnSpc>
                <a:spcPct val="80000"/>
              </a:lnSpc>
            </a:pPr>
            <a:r>
              <a:rPr lang="ru-RU" altLang="ru-RU" dirty="0" smtClean="0"/>
              <a:t>сферы </a:t>
            </a:r>
            <a:r>
              <a:rPr lang="ru-RU" altLang="ru-RU" dirty="0"/>
              <a:t>обслуживания </a:t>
            </a:r>
            <a:r>
              <a:rPr lang="ru-RU" altLang="ru-RU" dirty="0" smtClean="0"/>
              <a:t>(</a:t>
            </a:r>
            <a:r>
              <a:rPr lang="ru-RU" altLang="ru-RU" dirty="0"/>
              <a:t>в гостиницах, кафе</a:t>
            </a:r>
            <a:r>
              <a:rPr lang="ru-RU" altLang="ru-RU" dirty="0" smtClean="0"/>
              <a:t>,</a:t>
            </a:r>
            <a:r>
              <a:rPr lang="en-US" altLang="ru-RU" dirty="0" smtClean="0"/>
              <a:t> </a:t>
            </a:r>
            <a:r>
              <a:rPr lang="ru-RU" altLang="ru-RU" dirty="0" smtClean="0"/>
              <a:t>ресторанах</a:t>
            </a:r>
            <a:r>
              <a:rPr lang="ru-RU" altLang="ru-RU" dirty="0"/>
              <a:t>, парках развлечений, гольф клубах) в </a:t>
            </a:r>
            <a:r>
              <a:rPr lang="ru-RU" altLang="ru-RU" dirty="0" smtClean="0"/>
              <a:t>разных </a:t>
            </a:r>
            <a:endParaRPr lang="en-US" altLang="ru-RU" dirty="0" smtClean="0"/>
          </a:p>
          <a:p>
            <a:pPr algn="just">
              <a:lnSpc>
                <a:spcPct val="80000"/>
              </a:lnSpc>
            </a:pPr>
            <a:r>
              <a:rPr lang="ru-RU" altLang="ru-RU" dirty="0" smtClean="0"/>
              <a:t>уголках Соединенных Штатов.</a:t>
            </a:r>
          </a:p>
          <a:p>
            <a:pPr algn="just">
              <a:lnSpc>
                <a:spcPct val="80000"/>
              </a:lnSpc>
            </a:pPr>
            <a:endParaRPr lang="en-US" altLang="ru-RU" dirty="0"/>
          </a:p>
          <a:p>
            <a:pPr algn="just">
              <a:lnSpc>
                <a:spcPct val="120000"/>
              </a:lnSpc>
            </a:pPr>
            <a:r>
              <a:rPr lang="ru-RU" altLang="ru-RU" u="sng" dirty="0">
                <a:solidFill>
                  <a:srgbClr val="0D1C8E"/>
                </a:solidFill>
              </a:rPr>
              <a:t>Рабочая неделя составляет 35-40 часов, зарплата в среднем - от $</a:t>
            </a:r>
            <a:r>
              <a:rPr lang="en-US" altLang="ru-RU" u="sng" dirty="0">
                <a:solidFill>
                  <a:srgbClr val="0D1C8E"/>
                </a:solidFill>
              </a:rPr>
              <a:t>7</a:t>
            </a:r>
            <a:r>
              <a:rPr lang="ru-RU" altLang="ru-RU" u="sng" dirty="0">
                <a:solidFill>
                  <a:srgbClr val="0D1C8E"/>
                </a:solidFill>
              </a:rPr>
              <a:t> до $11 в час</a:t>
            </a:r>
            <a:r>
              <a:rPr lang="ru-RU" altLang="ru-RU" dirty="0">
                <a:solidFill>
                  <a:srgbClr val="0D1C8E"/>
                </a:solidFill>
              </a:rPr>
              <a:t> </a:t>
            </a:r>
            <a:r>
              <a:rPr lang="ru-RU" altLang="ru-RU" dirty="0" smtClean="0"/>
              <a:t>в зависимости </a:t>
            </a:r>
            <a:r>
              <a:rPr lang="ru-RU" altLang="ru-RU" dirty="0"/>
              <a:t>от выбранного места работы. Выполнив все условия рабочего контракта</a:t>
            </a:r>
            <a:r>
              <a:rPr lang="ru-RU" altLang="ru-RU" dirty="0" smtClean="0"/>
              <a:t>, оставшееся </a:t>
            </a:r>
            <a:r>
              <a:rPr lang="ru-RU" altLang="ru-RU" dirty="0"/>
              <a:t>время до начала учебного года можно посвятить путешествию и отдыху в США.</a:t>
            </a:r>
          </a:p>
          <a:p>
            <a:pPr algn="just">
              <a:lnSpc>
                <a:spcPct val="80000"/>
              </a:lnSpc>
            </a:pPr>
            <a:endParaRPr lang="ru-RU" altLang="ru-RU" dirty="0"/>
          </a:p>
          <a:p>
            <a:pPr algn="just">
              <a:lnSpc>
                <a:spcPct val="120000"/>
              </a:lnSpc>
            </a:pPr>
            <a:r>
              <a:rPr lang="ru-RU" altLang="ru-RU" b="1" u="sng" dirty="0">
                <a:solidFill>
                  <a:srgbClr val="0D1C8E"/>
                </a:solidFill>
              </a:rPr>
              <a:t>Сроки действия </a:t>
            </a:r>
            <a:r>
              <a:rPr lang="ru-RU" altLang="ru-RU" u="sng" dirty="0">
                <a:solidFill>
                  <a:srgbClr val="0D1C8E"/>
                </a:solidFill>
              </a:rPr>
              <a:t>программы для украинских студентов – с </a:t>
            </a:r>
            <a:r>
              <a:rPr lang="ru-RU" altLang="ru-RU" u="sng" dirty="0" smtClean="0">
                <a:solidFill>
                  <a:srgbClr val="0D1C8E"/>
                </a:solidFill>
              </a:rPr>
              <a:t>09 </a:t>
            </a:r>
            <a:r>
              <a:rPr lang="ru-RU" altLang="ru-RU" u="sng" dirty="0">
                <a:solidFill>
                  <a:srgbClr val="0D1C8E"/>
                </a:solidFill>
              </a:rPr>
              <a:t>мая по </a:t>
            </a:r>
            <a:r>
              <a:rPr lang="ru-RU" altLang="ru-RU" u="sng" dirty="0" smtClean="0">
                <a:solidFill>
                  <a:srgbClr val="0D1C8E"/>
                </a:solidFill>
              </a:rPr>
              <a:t>09 </a:t>
            </a:r>
            <a:r>
              <a:rPr lang="ru-RU" altLang="ru-RU" u="sng" dirty="0">
                <a:solidFill>
                  <a:srgbClr val="0D1C8E"/>
                </a:solidFill>
              </a:rPr>
              <a:t>сентября</a:t>
            </a:r>
            <a:r>
              <a:rPr lang="ru-RU" altLang="ru-RU" dirty="0">
                <a:solidFill>
                  <a:srgbClr val="0D1C8E"/>
                </a:solidFill>
              </a:rPr>
              <a:t>. </a:t>
            </a:r>
            <a:r>
              <a:rPr lang="ru-RU" altLang="ru-RU" dirty="0"/>
              <a:t>Студент </a:t>
            </a:r>
            <a:r>
              <a:rPr lang="ru-RU" altLang="ru-RU" dirty="0" smtClean="0"/>
              <a:t>имеет право </a:t>
            </a:r>
            <a:r>
              <a:rPr lang="ru-RU" altLang="ru-RU" dirty="0"/>
              <a:t>самостоятельно определить сроки своего пребывания в США и досрочно вернуться </a:t>
            </a:r>
            <a:r>
              <a:rPr lang="ru-RU" altLang="ru-RU" dirty="0" smtClean="0"/>
              <a:t>в Украину</a:t>
            </a:r>
            <a:r>
              <a:rPr lang="ru-RU" altLang="ru-RU" dirty="0"/>
              <a:t>.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pPr>
              <a:lnSpc>
                <a:spcPct val="120000"/>
              </a:lnSpc>
            </a:pPr>
            <a:r>
              <a:rPr lang="ru-RU" altLang="ru-RU" b="1" u="sng" dirty="0">
                <a:solidFill>
                  <a:srgbClr val="D62100"/>
                </a:solidFill>
              </a:rPr>
              <a:t>ВНИМАНИЕ! </a:t>
            </a:r>
            <a:r>
              <a:rPr lang="ru-RU" altLang="ru-RU" b="1" u="sng">
                <a:solidFill>
                  <a:srgbClr val="D62100"/>
                </a:solidFill>
              </a:rPr>
              <a:t>До </a:t>
            </a:r>
            <a:r>
              <a:rPr lang="ru-RU" altLang="ru-RU" b="1" u="sng" smtClean="0">
                <a:solidFill>
                  <a:srgbClr val="D62100"/>
                </a:solidFill>
              </a:rPr>
              <a:t>09 </a:t>
            </a:r>
            <a:r>
              <a:rPr lang="ru-RU" altLang="ru-RU" b="1" u="sng" dirty="0">
                <a:solidFill>
                  <a:srgbClr val="D62100"/>
                </a:solidFill>
              </a:rPr>
              <a:t>сентября все студенты обязаны вернуться в Украину. Начало действия программы определяется рабочим контрактом и может быть раньше 1 мая.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-3719"/>
            <a:ext cx="12189960" cy="59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6074662"/>
            <a:ext cx="12189960" cy="78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24" y="321720"/>
            <a:ext cx="3243079" cy="13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-3719"/>
            <a:ext cx="12189960" cy="59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6074662"/>
            <a:ext cx="12189960" cy="78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24" y="321720"/>
            <a:ext cx="3243079" cy="1331979"/>
          </a:xfrm>
          <a:prstGeom prst="rect">
            <a:avLst/>
          </a:prstGeom>
        </p:spPr>
      </p:pic>
      <p:pic>
        <p:nvPicPr>
          <p:cNvPr id="8" name="j0321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3638" y="747601"/>
            <a:ext cx="3096344" cy="2322258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>
            <a:softEdge rad="112500"/>
          </a:effectLst>
          <a:scene3d>
            <a:camera prst="orthographicFront"/>
            <a:lightRig rig="balanced" dir="t"/>
          </a:scene3d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j03211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981" y="1120205"/>
            <a:ext cx="3024336" cy="4536504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>
            <a:softEdge rad="112500"/>
          </a:effectLst>
          <a:scene3d>
            <a:camera prst="perspectiveLef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j03417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0" y="2569710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 cmpd="sng" algn="ctr">
            <a:solidFill>
              <a:srgbClr val="FDFDFD"/>
            </a:solidFill>
            <a:prstDash val="solid"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" name="j03210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3787" y="1833714"/>
            <a:ext cx="4029407" cy="392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5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380" y="953197"/>
            <a:ext cx="11035280" cy="5481383"/>
          </a:xfrm>
        </p:spPr>
        <p:txBody>
          <a:bodyPr>
            <a:normAutofit/>
          </a:bodyPr>
          <a:lstStyle/>
          <a:p>
            <a:pPr algn="l"/>
            <a:r>
              <a:rPr lang="ru-RU" b="1" u="sng" dirty="0" smtClean="0"/>
              <a:t>Условия участия в программе Work </a:t>
            </a:r>
            <a:r>
              <a:rPr lang="ru-RU" b="1" u="sng" dirty="0" err="1" smtClean="0"/>
              <a:t>and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Travel</a:t>
            </a:r>
            <a:r>
              <a:rPr lang="ru-RU" b="1" u="sng" dirty="0" smtClean="0"/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Возраст от 18 до 25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Быть студентом дневной формы обучения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Владеть английским языком на разговорном уровне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Документы, необходимые для регистрации на программу: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Заграничный паспорт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Справка из вуза (желательно на английском языке)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Резюме с фото на английском языке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Анкета участника програми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-3719"/>
            <a:ext cx="12189960" cy="59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6074662"/>
            <a:ext cx="12189960" cy="78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24" y="321720"/>
            <a:ext cx="3243079" cy="13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-3719"/>
            <a:ext cx="12189960" cy="59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6074662"/>
            <a:ext cx="12189960" cy="78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24" y="321720"/>
            <a:ext cx="3243079" cy="1331979"/>
          </a:xfrm>
          <a:prstGeom prst="rect">
            <a:avLst/>
          </a:prstGeom>
        </p:spPr>
      </p:pic>
      <p:pic>
        <p:nvPicPr>
          <p:cNvPr id="8" name="j0321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7824" y="1343998"/>
            <a:ext cx="2070100" cy="276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j03210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0085" y="4017262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j03210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220034"/>
            <a:ext cx="2759117" cy="206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j03210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59446" y="1226671"/>
            <a:ext cx="2070154" cy="276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red_cross_lifeguard_sneak_preview_20090603_1960588036.jpg"/>
          <p:cNvPicPr>
            <a:picLocks noChangeAspect="1"/>
          </p:cNvPicPr>
          <p:nvPr/>
        </p:nvPicPr>
        <p:blipFill>
          <a:blip r:embed="rId9" cstate="print"/>
          <a:srcRect l="5521" r="5521"/>
          <a:stretch>
            <a:fillRect/>
          </a:stretch>
        </p:blipFill>
        <p:spPr>
          <a:xfrm>
            <a:off x="175217" y="827788"/>
            <a:ext cx="4484283" cy="336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rodney.jpg"/>
          <p:cNvPicPr>
            <a:picLocks noChangeAspect="1"/>
          </p:cNvPicPr>
          <p:nvPr/>
        </p:nvPicPr>
        <p:blipFill>
          <a:blip r:embed="rId10" cstate="print"/>
          <a:srcRect l="3744" r="3744"/>
          <a:stretch>
            <a:fillRect/>
          </a:stretch>
        </p:blipFill>
        <p:spPr>
          <a:xfrm>
            <a:off x="3200401" y="4104131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j0175361.jpg"/>
          <p:cNvPicPr>
            <a:picLocks noChangeAspect="1"/>
          </p:cNvPicPr>
          <p:nvPr/>
        </p:nvPicPr>
        <p:blipFill rotWithShape="1">
          <a:blip r:embed="rId11" cstate="print"/>
          <a:srcRect l="24239" t="2264" r="18456" b="2436"/>
          <a:stretch/>
        </p:blipFill>
        <p:spPr>
          <a:xfrm>
            <a:off x="8850974" y="2011935"/>
            <a:ext cx="3187700" cy="397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72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380" y="953197"/>
            <a:ext cx="11035280" cy="5481383"/>
          </a:xfrm>
        </p:spPr>
        <p:txBody>
          <a:bodyPr numCol="1">
            <a:normAutofit/>
          </a:bodyPr>
          <a:lstStyle/>
          <a:p>
            <a:pPr algn="l"/>
            <a:r>
              <a:rPr lang="ru-RU" b="1" u="sng" dirty="0" smtClean="0"/>
              <a:t>Стоимость участия в программе Work </a:t>
            </a:r>
            <a:r>
              <a:rPr lang="ru-RU" b="1" u="sng" dirty="0" err="1" smtClean="0"/>
              <a:t>and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Travel</a:t>
            </a:r>
            <a:r>
              <a:rPr lang="ru-RU" b="1" u="sng" dirty="0" smtClean="0"/>
              <a:t> 2016: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Регистрационнный</a:t>
            </a:r>
            <a:r>
              <a:rPr lang="ru-RU" sz="2000" dirty="0" smtClean="0"/>
              <a:t> взнос – 350</a:t>
            </a:r>
            <a:r>
              <a:rPr lang="en-US" sz="2000" dirty="0" smtClean="0"/>
              <a:t>$</a:t>
            </a:r>
            <a:endParaRPr lang="ru-RU" sz="2000" dirty="0" smtClean="0"/>
          </a:p>
          <a:p>
            <a:pPr algn="l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uk-UA" sz="2000" dirty="0" err="1" smtClean="0"/>
              <a:t>Стоимость</a:t>
            </a:r>
            <a:r>
              <a:rPr lang="uk-UA" sz="2000" dirty="0" smtClean="0"/>
              <a:t> </a:t>
            </a:r>
            <a:r>
              <a:rPr lang="uk-UA" sz="2000" dirty="0" err="1" smtClean="0"/>
              <a:t>программы</a:t>
            </a:r>
            <a:r>
              <a:rPr lang="uk-UA" sz="2000" dirty="0" smtClean="0"/>
              <a:t> с </a:t>
            </a:r>
            <a:r>
              <a:rPr lang="uk-UA" sz="2000" dirty="0" err="1" smtClean="0"/>
              <a:t>предоставлением</a:t>
            </a:r>
            <a:r>
              <a:rPr lang="uk-UA" sz="2000" dirty="0" smtClean="0"/>
              <a:t> </a:t>
            </a:r>
            <a:r>
              <a:rPr lang="uk-UA" sz="2000" dirty="0" err="1" smtClean="0"/>
              <a:t>контракта</a:t>
            </a:r>
            <a:r>
              <a:rPr lang="uk-UA" sz="2000" dirty="0" smtClean="0"/>
              <a:t> на </a:t>
            </a:r>
            <a:r>
              <a:rPr lang="uk-UA" sz="2000" dirty="0" err="1" smtClean="0"/>
              <a:t>работу</a:t>
            </a:r>
            <a:r>
              <a:rPr lang="uk-UA" sz="2000" dirty="0" smtClean="0"/>
              <a:t> – 1450</a:t>
            </a:r>
            <a:r>
              <a:rPr lang="en-US" sz="2000" dirty="0" smtClean="0"/>
              <a:t>$</a:t>
            </a:r>
            <a:endParaRPr lang="ru-RU" sz="2000" dirty="0" smtClean="0"/>
          </a:p>
          <a:p>
            <a:pPr algn="l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uk-UA" sz="2000" dirty="0" err="1" smtClean="0"/>
              <a:t>Стоимость</a:t>
            </a:r>
            <a:r>
              <a:rPr lang="uk-UA" sz="2000" dirty="0" smtClean="0"/>
              <a:t> </a:t>
            </a:r>
            <a:r>
              <a:rPr lang="uk-UA" sz="2000" dirty="0" err="1" smtClean="0"/>
              <a:t>программы</a:t>
            </a:r>
            <a:r>
              <a:rPr lang="uk-UA" sz="2000" dirty="0" smtClean="0"/>
              <a:t> без </a:t>
            </a:r>
            <a:r>
              <a:rPr lang="uk-UA" sz="2000" dirty="0" err="1" smtClean="0"/>
              <a:t>предоставления</a:t>
            </a:r>
            <a:r>
              <a:rPr lang="uk-UA" sz="2000" dirty="0" smtClean="0"/>
              <a:t> </a:t>
            </a:r>
            <a:r>
              <a:rPr lang="uk-UA" sz="2000" dirty="0" err="1"/>
              <a:t>контракта</a:t>
            </a:r>
            <a:r>
              <a:rPr lang="uk-UA" sz="2000" dirty="0"/>
              <a:t> на </a:t>
            </a:r>
            <a:r>
              <a:rPr lang="uk-UA" sz="2000" dirty="0" err="1"/>
              <a:t>работу</a:t>
            </a:r>
            <a:r>
              <a:rPr lang="uk-UA" sz="2000" dirty="0"/>
              <a:t> – </a:t>
            </a:r>
            <a:r>
              <a:rPr lang="uk-UA" sz="2000" dirty="0" smtClean="0"/>
              <a:t>1150</a:t>
            </a:r>
            <a:r>
              <a:rPr lang="en-US" sz="2000" dirty="0" smtClean="0"/>
              <a:t>$</a:t>
            </a:r>
            <a:endParaRPr lang="ru-RU" sz="2000" dirty="0" smtClean="0"/>
          </a:p>
          <a:p>
            <a:pPr algn="l"/>
            <a:r>
              <a:rPr lang="en-US" sz="1800" u="sng" dirty="0" smtClean="0"/>
              <a:t/>
            </a:r>
            <a:br>
              <a:rPr lang="en-US" sz="1800" u="sng" dirty="0" smtClean="0"/>
            </a:br>
            <a:r>
              <a:rPr lang="ru-RU" sz="1800" u="sng" dirty="0" smtClean="0"/>
              <a:t>Что входит в стоимость программы: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 smtClean="0"/>
              <a:t>Регистрационный взнос;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 smtClean="0"/>
              <a:t>Тестирование вашего уровня английского языка;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SEVIS</a:t>
            </a:r>
            <a:r>
              <a:rPr lang="ru-RU" sz="1800" dirty="0" smtClean="0"/>
              <a:t>-сбор</a:t>
            </a:r>
            <a:r>
              <a:rPr lang="en-US" sz="1800" dirty="0" smtClean="0"/>
              <a:t>, </a:t>
            </a:r>
            <a:r>
              <a:rPr lang="ru-RU" sz="1800" dirty="0" smtClean="0"/>
              <a:t>медицинская страховка на весь период пребывания в США;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Контракт на работу (</a:t>
            </a:r>
            <a:r>
              <a:rPr lang="en-US" sz="1800" dirty="0" smtClean="0"/>
              <a:t>job-offer), </a:t>
            </a:r>
            <a:r>
              <a:rPr lang="ru-RU" sz="1800" dirty="0" smtClean="0"/>
              <a:t>если выбран данный вариант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Подготовка и оформление всех необходимых документов для прохождения интервью в консульстве США.</a:t>
            </a:r>
          </a:p>
          <a:p>
            <a:pPr algn="l"/>
            <a:r>
              <a:rPr lang="ru-RU" sz="1800" u="sng" dirty="0" smtClean="0"/>
              <a:t>Что не входит в стоимость программы: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Консульский сбор (160</a:t>
            </a:r>
            <a:r>
              <a:rPr lang="en-US" sz="1800" dirty="0" smtClean="0"/>
              <a:t>$);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Авиабилеты (примерно 750</a:t>
            </a:r>
            <a:r>
              <a:rPr lang="en-US" sz="1800" dirty="0" smtClean="0"/>
              <a:t>$).</a:t>
            </a:r>
            <a:endParaRPr lang="ru-RU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-3719"/>
            <a:ext cx="12189960" cy="59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6074662"/>
            <a:ext cx="12189960" cy="78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24" y="321720"/>
            <a:ext cx="3243079" cy="13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380" y="593279"/>
            <a:ext cx="11035280" cy="5481383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b="1" u="sng" dirty="0" smtClean="0"/>
          </a:p>
          <a:p>
            <a:pPr algn="l"/>
            <a:r>
              <a:rPr lang="ru-RU" sz="7200" b="1" u="sng" dirty="0" smtClean="0"/>
              <a:t>О нас:</a:t>
            </a:r>
            <a:endParaRPr lang="ru-RU" sz="7200" dirty="0" smtClean="0"/>
          </a:p>
          <a:p>
            <a:endParaRPr lang="ru-RU" dirty="0" smtClean="0"/>
          </a:p>
          <a:p>
            <a:pPr algn="just">
              <a:lnSpc>
                <a:spcPct val="120000"/>
              </a:lnSpc>
            </a:pPr>
            <a:r>
              <a:rPr lang="ru-RU" altLang="ru-RU" sz="5600" dirty="0"/>
              <a:t>Образовательное агентство Ukrainian Exchange </a:t>
            </a:r>
            <a:r>
              <a:rPr lang="ru-RU" altLang="ru-RU" sz="5600" dirty="0" smtClean="0"/>
              <a:t>более 12 </a:t>
            </a:r>
            <a:r>
              <a:rPr lang="ru-RU" altLang="ru-RU" sz="5600" dirty="0"/>
              <a:t>лет успешно работает </a:t>
            </a:r>
            <a:endParaRPr lang="en-US" altLang="ru-RU" sz="5600" dirty="0" smtClean="0"/>
          </a:p>
          <a:p>
            <a:pPr algn="just">
              <a:lnSpc>
                <a:spcPct val="120000"/>
              </a:lnSpc>
            </a:pPr>
            <a:r>
              <a:rPr lang="ru-RU" altLang="ru-RU" sz="5600" dirty="0" smtClean="0"/>
              <a:t>на </a:t>
            </a:r>
            <a:r>
              <a:rPr lang="ru-RU" altLang="ru-RU" sz="5600" dirty="0"/>
              <a:t>рынке Украины, предлагая широкий спектр услуг в сфере программ культурного обмена и образования за рубежом.  </a:t>
            </a:r>
            <a:endParaRPr lang="en-US" altLang="ru-RU" sz="5600" dirty="0"/>
          </a:p>
          <a:p>
            <a:pPr algn="just">
              <a:lnSpc>
                <a:spcPct val="120000"/>
              </a:lnSpc>
            </a:pPr>
            <a:endParaRPr lang="en-US" altLang="ru-RU" sz="5600" dirty="0"/>
          </a:p>
          <a:p>
            <a:pPr algn="just">
              <a:lnSpc>
                <a:spcPct val="120000"/>
              </a:lnSpc>
            </a:pPr>
            <a:r>
              <a:rPr lang="ru-RU" altLang="ru-RU" sz="5600" dirty="0"/>
              <a:t>Образовательное агентство Ukrainian Exchange </a:t>
            </a:r>
            <a:r>
              <a:rPr lang="ru-RU" altLang="ru-RU" sz="5600" dirty="0" smtClean="0"/>
              <a:t>работает в тесном сотрудничестве со спонсорскими организациями, аккредитованными Государственным Департаментом США, </a:t>
            </a:r>
            <a:r>
              <a:rPr lang="ru-RU" altLang="ru-RU" sz="5600" dirty="0"/>
              <a:t>соблюдая все нормы украинского законодательства, а также международных соглашений и конвенций.</a:t>
            </a:r>
            <a:endParaRPr lang="en-US" altLang="ru-RU" sz="5600" dirty="0"/>
          </a:p>
          <a:p>
            <a:pPr algn="just">
              <a:lnSpc>
                <a:spcPct val="120000"/>
              </a:lnSpc>
            </a:pPr>
            <a:r>
              <a:rPr lang="ru-RU" altLang="ru-RU" sz="5600" dirty="0" smtClean="0"/>
              <a:t>Список аккредитованных спонсорских организаций:</a:t>
            </a:r>
          </a:p>
          <a:p>
            <a:pPr algn="just">
              <a:lnSpc>
                <a:spcPct val="120000"/>
              </a:lnSpc>
            </a:pPr>
            <a:r>
              <a:rPr lang="en-US" altLang="ru-RU" sz="5600" dirty="0">
                <a:hlinkClick r:id="rId2"/>
              </a:rPr>
              <a:t>http://j1visa.state.gov/participants/how-to-apply/sponsor-search/?</a:t>
            </a:r>
            <a:r>
              <a:rPr lang="en-US" altLang="ru-RU" sz="5600" dirty="0" smtClean="0">
                <a:hlinkClick r:id="rId2"/>
              </a:rPr>
              <a:t>program=Summer%20Work%20Travel</a:t>
            </a:r>
            <a:endParaRPr lang="ru-RU" altLang="ru-RU" sz="5600" dirty="0" smtClean="0"/>
          </a:p>
          <a:p>
            <a:pPr algn="just">
              <a:lnSpc>
                <a:spcPct val="120000"/>
              </a:lnSpc>
            </a:pPr>
            <a:r>
              <a:rPr lang="ru-RU" altLang="ru-RU" sz="5600" dirty="0" smtClean="0"/>
              <a:t>Мы, в списке украинских компаний, занимающихся программой </a:t>
            </a:r>
            <a:r>
              <a:rPr lang="en-US" altLang="ru-RU" sz="5600" dirty="0" smtClean="0"/>
              <a:t>Summer Work&amp;Travel:</a:t>
            </a:r>
          </a:p>
          <a:p>
            <a:pPr algn="just">
              <a:lnSpc>
                <a:spcPct val="120000"/>
              </a:lnSpc>
            </a:pPr>
            <a:r>
              <a:rPr lang="en-US" altLang="ru-RU" sz="5600" dirty="0">
                <a:hlinkClick r:id="rId3"/>
              </a:rPr>
              <a:t>http://</a:t>
            </a:r>
            <a:r>
              <a:rPr lang="en-US" altLang="ru-RU" sz="5600" dirty="0" smtClean="0">
                <a:hlinkClick r:id="rId3"/>
              </a:rPr>
              <a:t>ukrainian.ukraine.usembassy.gov/uk/nonimmigrant-visas/visa-types3/exchange-visitors.html</a:t>
            </a:r>
            <a:endParaRPr lang="en-US" altLang="ru-RU" sz="5600" dirty="0" smtClean="0"/>
          </a:p>
          <a:p>
            <a:pPr algn="just">
              <a:lnSpc>
                <a:spcPct val="120000"/>
              </a:lnSpc>
            </a:pPr>
            <a:r>
              <a:rPr lang="en-US" altLang="ru-RU" sz="5600" dirty="0" smtClean="0"/>
              <a:t>(</a:t>
            </a:r>
            <a:r>
              <a:rPr lang="en-US" sz="5600" u="sng" dirty="0"/>
              <a:t>C</a:t>
            </a:r>
            <a:r>
              <a:rPr lang="ru-RU" sz="5600" u="sng" dirty="0"/>
              <a:t>писок </a:t>
            </a:r>
            <a:r>
              <a:rPr lang="ru-RU" sz="5600" u="sng" dirty="0" err="1"/>
              <a:t>українських</a:t>
            </a:r>
            <a:r>
              <a:rPr lang="ru-RU" sz="5600" u="sng" dirty="0"/>
              <a:t> </a:t>
            </a:r>
            <a:r>
              <a:rPr lang="ru-RU" sz="5600" u="sng" dirty="0" err="1"/>
              <a:t>агенцій</a:t>
            </a:r>
            <a:r>
              <a:rPr lang="ru-RU" sz="5600" u="sng" dirty="0"/>
              <a:t>, </a:t>
            </a:r>
            <a:r>
              <a:rPr lang="ru-RU" sz="5600" u="sng" dirty="0" err="1"/>
              <a:t>які</a:t>
            </a:r>
            <a:r>
              <a:rPr lang="ru-RU" sz="5600" u="sng" dirty="0"/>
              <a:t> </a:t>
            </a:r>
            <a:r>
              <a:rPr lang="ru-RU" sz="5600" u="sng" dirty="0" err="1"/>
              <a:t>займаються</a:t>
            </a:r>
            <a:r>
              <a:rPr lang="ru-RU" sz="5600" u="sng" dirty="0"/>
              <a:t> </a:t>
            </a:r>
            <a:r>
              <a:rPr lang="ru-RU" sz="5600" u="sng" dirty="0" err="1"/>
              <a:t>програмами</a:t>
            </a:r>
            <a:r>
              <a:rPr lang="ru-RU" sz="5600" u="sng" dirty="0"/>
              <a:t> </a:t>
            </a:r>
            <a:r>
              <a:rPr lang="ru-RU" sz="5600" u="sng" dirty="0" err="1"/>
              <a:t>літнього</a:t>
            </a:r>
            <a:r>
              <a:rPr lang="ru-RU" sz="5600" u="sng" dirty="0"/>
              <a:t> </a:t>
            </a:r>
            <a:r>
              <a:rPr lang="ru-RU" sz="5600" u="sng" dirty="0" err="1"/>
              <a:t>студентського</a:t>
            </a:r>
            <a:r>
              <a:rPr lang="ru-RU" sz="5600" u="sng" dirty="0"/>
              <a:t> </a:t>
            </a:r>
            <a:r>
              <a:rPr lang="ru-RU" sz="5600" u="sng" dirty="0" err="1"/>
              <a:t>обміну</a:t>
            </a:r>
            <a:r>
              <a:rPr lang="ru-RU" sz="5600" u="sng" dirty="0"/>
              <a:t> (</a:t>
            </a:r>
            <a:r>
              <a:rPr lang="en-US" sz="5600" u="sng" dirty="0"/>
              <a:t>Summer Work Travel), </a:t>
            </a:r>
            <a:r>
              <a:rPr lang="ru-RU" sz="5600" u="sng" dirty="0" err="1"/>
              <a:t>наданий</a:t>
            </a:r>
            <a:r>
              <a:rPr lang="ru-RU" sz="5600" u="sng" dirty="0"/>
              <a:t> </a:t>
            </a:r>
            <a:r>
              <a:rPr lang="ru-RU" sz="5600" u="sng" dirty="0" err="1"/>
              <a:t>американськими</a:t>
            </a:r>
            <a:r>
              <a:rPr lang="ru-RU" sz="5600" u="sng" dirty="0"/>
              <a:t> </a:t>
            </a:r>
            <a:r>
              <a:rPr lang="ru-RU" sz="5600" u="sng" dirty="0" err="1"/>
              <a:t>спонсорськими</a:t>
            </a:r>
            <a:r>
              <a:rPr lang="ru-RU" sz="5600" u="sng" dirty="0"/>
              <a:t> </a:t>
            </a:r>
            <a:r>
              <a:rPr lang="ru-RU" sz="5600" u="sng" dirty="0" err="1" smtClean="0"/>
              <a:t>організаціями</a:t>
            </a:r>
            <a:r>
              <a:rPr lang="en-US" sz="5600" u="sng" dirty="0" smtClean="0"/>
              <a:t> – </a:t>
            </a:r>
            <a:r>
              <a:rPr lang="ru-RU" sz="5600" u="sng" dirty="0" smtClean="0"/>
              <a:t>номер в списке 31</a:t>
            </a:r>
            <a:r>
              <a:rPr lang="en-US" sz="5600" u="sng" dirty="0" smtClean="0"/>
              <a:t>)</a:t>
            </a:r>
            <a:endParaRPr lang="ru-RU" sz="5600" b="1" dirty="0"/>
          </a:p>
          <a:p>
            <a:pPr algn="just">
              <a:lnSpc>
                <a:spcPct val="120000"/>
              </a:lnSpc>
            </a:pPr>
            <a:endParaRPr lang="ru-RU" altLang="ru-RU" sz="56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altLang="ru-RU" sz="7200" b="1" dirty="0" smtClean="0">
                <a:solidFill>
                  <a:srgbClr val="0D1C8E"/>
                </a:solidFill>
              </a:rPr>
              <a:t>Ukrainian </a:t>
            </a:r>
            <a:r>
              <a:rPr lang="ru-RU" altLang="ru-RU" sz="7200" b="1" dirty="0">
                <a:solidFill>
                  <a:srgbClr val="0D1C8E"/>
                </a:solidFill>
              </a:rPr>
              <a:t>Exchange </a:t>
            </a:r>
            <a:r>
              <a:rPr lang="ru-RU" altLang="ru-RU" sz="7200" b="1" dirty="0" smtClean="0">
                <a:solidFill>
                  <a:srgbClr val="0D1C8E"/>
                </a:solidFill>
              </a:rPr>
              <a:t>– </a:t>
            </a:r>
            <a:r>
              <a:rPr lang="ru-RU" altLang="ru-RU" sz="7200" b="1" dirty="0">
                <a:solidFill>
                  <a:srgbClr val="0D1C8E"/>
                </a:solidFill>
              </a:rPr>
              <a:t>это компания, которая динамично развивается и всегда открыта к поиску нового взаимовыгодного сотрудничества!</a:t>
            </a:r>
            <a:endParaRPr lang="ru-RU" sz="7200" b="1" dirty="0">
              <a:solidFill>
                <a:srgbClr val="0D1C8E"/>
              </a:solidFill>
            </a:endParaRPr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-3719"/>
            <a:ext cx="12189960" cy="59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" y="6074662"/>
            <a:ext cx="12189960" cy="78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24" y="321720"/>
            <a:ext cx="3243079" cy="13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579</Words>
  <Application>Microsoft Office PowerPoint</Application>
  <PresentationFormat>Широкоэкранный</PresentationFormat>
  <Paragraphs>85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Summer  Work&amp;Travel USA 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 Work&amp;Travel USA 2016</dc:title>
  <dc:creator>Денис Шихалиев</dc:creator>
  <cp:lastModifiedBy>Денис Шихалиев</cp:lastModifiedBy>
  <cp:revision>19</cp:revision>
  <dcterms:created xsi:type="dcterms:W3CDTF">2015-11-11T10:20:42Z</dcterms:created>
  <dcterms:modified xsi:type="dcterms:W3CDTF">2015-11-13T15:14:18Z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